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9" r:id="rId4"/>
    <p:sldId id="260" r:id="rId5"/>
    <p:sldId id="264" r:id="rId6"/>
    <p:sldId id="300" r:id="rId7"/>
    <p:sldId id="295" r:id="rId8"/>
    <p:sldId id="302" r:id="rId9"/>
    <p:sldId id="296" r:id="rId10"/>
    <p:sldId id="303" r:id="rId11"/>
    <p:sldId id="297" r:id="rId12"/>
    <p:sldId id="304" r:id="rId13"/>
    <p:sldId id="309" r:id="rId14"/>
    <p:sldId id="298" r:id="rId15"/>
    <p:sldId id="310" r:id="rId16"/>
    <p:sldId id="307" r:id="rId17"/>
    <p:sldId id="286" r:id="rId18"/>
    <p:sldId id="289" r:id="rId19"/>
    <p:sldId id="29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8" autoAdjust="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7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535113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2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362202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2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7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7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7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ocs.cntd.ru/document/49908405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643050"/>
            <a:ext cx="8229600" cy="247174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  <a:effectLst/>
              </a:rPr>
              <a:t>Всероссийский  физкультурно-спортивный  комплекс </a:t>
            </a:r>
            <a:br>
              <a:rPr lang="ru-RU" sz="3600" dirty="0" smtClean="0">
                <a:solidFill>
                  <a:schemeClr val="bg1"/>
                </a:solidFill>
                <a:effectLst/>
              </a:rPr>
            </a:br>
            <a:r>
              <a:rPr lang="ru-RU" sz="3600" dirty="0" smtClean="0">
                <a:solidFill>
                  <a:schemeClr val="bg1"/>
                </a:solidFill>
                <a:effectLst/>
              </a:rPr>
              <a:t>«</a:t>
            </a:r>
            <a:r>
              <a:rPr lang="ru-RU" sz="3600" dirty="0">
                <a:solidFill>
                  <a:schemeClr val="bg1"/>
                </a:solidFill>
                <a:effectLst/>
              </a:rPr>
              <a:t>Готов к труду и обороне» (ГТО)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31841" y="3244334"/>
            <a:ext cx="4057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</a:rPr>
              <a:t>МБОУ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smtClean="0">
                <a:solidFill>
                  <a:srgbClr val="C00000"/>
                </a:solidFill>
              </a:rPr>
              <a:t>Благодатновская СОШ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59614807"/>
              </p:ext>
            </p:extLst>
          </p:nvPr>
        </p:nvGraphicFramePr>
        <p:xfrm>
          <a:off x="214282" y="928670"/>
          <a:ext cx="8894222" cy="7709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29"/>
                <a:gridCol w="1040385"/>
                <a:gridCol w="702702"/>
                <a:gridCol w="581029"/>
                <a:gridCol w="581029"/>
                <a:gridCol w="581029"/>
                <a:gridCol w="581029"/>
                <a:gridCol w="581029"/>
                <a:gridCol w="581029"/>
                <a:gridCol w="581029"/>
                <a:gridCol w="581029"/>
                <a:gridCol w="581029"/>
                <a:gridCol w="1124821"/>
                <a:gridCol w="216024"/>
              </a:tblGrid>
              <a:tr h="370840">
                <a:tc gridSpan="1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разбега (см)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прыжок в длину с места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мяча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км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3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</a:t>
                      </a:r>
                      <a:b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км по пересеченной местности*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1.05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Стрельба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Стрельба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на дистанцию 5 км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(тестов)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возрастной группе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для значка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</a:rPr>
              <a:t>III</a:t>
            </a:r>
            <a:r>
              <a:rPr lang="ru-RU" sz="2400" dirty="0">
                <a:solidFill>
                  <a:srgbClr val="C00000"/>
                </a:solidFill>
                <a:effectLst/>
              </a:rPr>
              <a:t>. СТУПЕНЬ (возрастная группа от 11 до 12 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6950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99734123"/>
              </p:ext>
            </p:extLst>
          </p:nvPr>
        </p:nvGraphicFramePr>
        <p:xfrm>
          <a:off x="214282" y="928670"/>
          <a:ext cx="8894222" cy="5776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270"/>
                <a:gridCol w="144016"/>
                <a:gridCol w="1152128"/>
                <a:gridCol w="288032"/>
                <a:gridCol w="414670"/>
                <a:gridCol w="233402"/>
                <a:gridCol w="928656"/>
                <a:gridCol w="1162058"/>
                <a:gridCol w="1162058"/>
                <a:gridCol w="1743087"/>
                <a:gridCol w="1124821"/>
                <a:gridCol w="216024"/>
              </a:tblGrid>
              <a:tr h="370840">
                <a:tc rowSpan="3"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(тесты)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Мальчики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11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60 м (с)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1,5 км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7.55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8.55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2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 на высокой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на низкой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прямыми ногами на полу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>IV. СТУПЕНЬ (возрастная группа от 13 до 15 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930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80022813"/>
              </p:ext>
            </p:extLst>
          </p:nvPr>
        </p:nvGraphicFramePr>
        <p:xfrm>
          <a:off x="214282" y="928670"/>
          <a:ext cx="8894225" cy="7117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294"/>
                <a:gridCol w="1444623"/>
                <a:gridCol w="859633"/>
                <a:gridCol w="911669"/>
                <a:gridCol w="551909"/>
                <a:gridCol w="551909"/>
                <a:gridCol w="551909"/>
                <a:gridCol w="551909"/>
                <a:gridCol w="551909"/>
                <a:gridCol w="551909"/>
                <a:gridCol w="551909"/>
                <a:gridCol w="193520"/>
                <a:gridCol w="1080123"/>
              </a:tblGrid>
              <a:tr h="370840">
                <a:tc gridSpan="1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разбега (см)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прыжок в длину с места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мяча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 км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3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на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км по пересеченной местности*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1.05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Стрельба из пневматической винтовки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из электронного оружия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на дистанцию 5 км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(тестов)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возрастной группе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для значка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>IV. СТУПЕНЬ (возрастная группа от 13 до 15 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4851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70360682"/>
              </p:ext>
            </p:extLst>
          </p:nvPr>
        </p:nvGraphicFramePr>
        <p:xfrm>
          <a:off x="214282" y="928670"/>
          <a:ext cx="8929388" cy="5975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278"/>
                <a:gridCol w="864096"/>
                <a:gridCol w="432048"/>
                <a:gridCol w="456971"/>
                <a:gridCol w="307199"/>
                <a:gridCol w="820006"/>
                <a:gridCol w="144016"/>
                <a:gridCol w="1008112"/>
                <a:gridCol w="1080120"/>
                <a:gridCol w="1728192"/>
                <a:gridCol w="144016"/>
                <a:gridCol w="1547334"/>
              </a:tblGrid>
              <a:tr h="370840"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(тесты)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Юноши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Девушки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2413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1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100 м (с)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14,6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14,3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13,8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18,0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17,6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16,3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2 км 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3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 из виса на высокой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рывок гири 16 кг (количество раз)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из виса лежа на низкой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в упоре лежа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 smtClean="0">
                <a:solidFill>
                  <a:srgbClr val="FF0000"/>
                </a:solidFill>
                <a:effectLst/>
              </a:rPr>
              <a:t>V</a:t>
            </a:r>
            <a:r>
              <a:rPr lang="ru-RU" sz="2400" dirty="0">
                <a:solidFill>
                  <a:srgbClr val="FF0000"/>
                </a:solidFill>
                <a:effectLst/>
              </a:rPr>
              <a:t>. СТУПЕНЬ (возрастная группа от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16 </a:t>
            </a:r>
            <a:r>
              <a:rPr lang="ru-RU" sz="2400" dirty="0">
                <a:solidFill>
                  <a:srgbClr val="FF0000"/>
                </a:solidFill>
                <a:effectLst/>
              </a:rPr>
              <a:t>до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17 </a:t>
            </a:r>
            <a:r>
              <a:rPr lang="ru-RU" sz="2400" dirty="0">
                <a:solidFill>
                  <a:srgbClr val="FF0000"/>
                </a:solidFill>
                <a:effectLst/>
              </a:rPr>
              <a:t>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9764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51947111"/>
              </p:ext>
            </p:extLst>
          </p:nvPr>
        </p:nvGraphicFramePr>
        <p:xfrm>
          <a:off x="214282" y="928670"/>
          <a:ext cx="8916708" cy="5418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"/>
                <a:gridCol w="465094"/>
                <a:gridCol w="1276951"/>
                <a:gridCol w="93980"/>
                <a:gridCol w="382802"/>
                <a:gridCol w="447636"/>
                <a:gridCol w="1036472"/>
                <a:gridCol w="510284"/>
                <a:gridCol w="510284"/>
                <a:gridCol w="510284"/>
                <a:gridCol w="1020568"/>
                <a:gridCol w="510284"/>
                <a:gridCol w="510284"/>
                <a:gridCol w="1020568"/>
                <a:gridCol w="545017"/>
              </a:tblGrid>
              <a:tr h="370840">
                <a:tc rowSpan="7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прямыми ногами на гимнастической скамье (ниже уровня скамьи-см)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4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разбега (см)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прыжок в длину с места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Поднимание туловища из положения лежа на спине (количество раз в 1 мин)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спортивного снаряда весом 700 г (м)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весом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500 г (м)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/>
              </a:rPr>
              <a:t>V</a:t>
            </a:r>
            <a:r>
              <a:rPr lang="ru-RU" sz="2400" dirty="0">
                <a:solidFill>
                  <a:srgbClr val="FF0000"/>
                </a:solidFill>
                <a:effectLst/>
              </a:rPr>
              <a:t>. СТУПЕНЬ (возрастная группа от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16 </a:t>
            </a:r>
            <a:r>
              <a:rPr lang="ru-RU" sz="2400" dirty="0">
                <a:solidFill>
                  <a:srgbClr val="FF0000"/>
                </a:solidFill>
                <a:effectLst/>
              </a:rPr>
              <a:t>до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17 </a:t>
            </a:r>
            <a:r>
              <a:rPr lang="ru-RU" sz="2400" dirty="0">
                <a:solidFill>
                  <a:srgbClr val="FF0000"/>
                </a:solidFill>
                <a:effectLst/>
              </a:rPr>
              <a:t>лет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5871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78790467"/>
              </p:ext>
            </p:extLst>
          </p:nvPr>
        </p:nvGraphicFramePr>
        <p:xfrm>
          <a:off x="214282" y="928670"/>
          <a:ext cx="8770197" cy="546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46"/>
                <a:gridCol w="475161"/>
                <a:gridCol w="1181023"/>
                <a:gridCol w="720080"/>
                <a:gridCol w="121365"/>
                <a:gridCol w="505617"/>
                <a:gridCol w="1779448"/>
                <a:gridCol w="690087"/>
                <a:gridCol w="463896"/>
                <a:gridCol w="626703"/>
                <a:gridCol w="493404"/>
                <a:gridCol w="908794"/>
                <a:gridCol w="116840"/>
                <a:gridCol w="578533"/>
              </a:tblGrid>
              <a:tr h="370840"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3 км (мин, с)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19.15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18.45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17.30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5 км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25.40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25.00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на 3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на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на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 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0.41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Стрельба из пневматической винтовки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из электронного оружия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10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Туристский поход с проверкой туристских навыков на дистанцию</a:t>
                      </a:r>
                      <a:b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 км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для значка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5400" marR="2540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effectLst/>
              </a:rPr>
              <a:t>V</a:t>
            </a:r>
            <a:r>
              <a:rPr lang="ru-RU" sz="2400" dirty="0">
                <a:solidFill>
                  <a:srgbClr val="FF0000"/>
                </a:solidFill>
                <a:effectLst/>
              </a:rPr>
              <a:t>. СТУПЕНЬ (возрастная группа от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16 </a:t>
            </a:r>
            <a:r>
              <a:rPr lang="ru-RU" sz="2400" dirty="0">
                <a:solidFill>
                  <a:srgbClr val="FF0000"/>
                </a:solidFill>
                <a:effectLst/>
              </a:rPr>
              <a:t>до 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17 лет)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87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2400" dirty="0" smtClean="0">
                <a:solidFill>
                  <a:srgbClr val="C00000"/>
                </a:solidFill>
                <a:effectLst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</a:rPr>
              <a:t>Необходимо </a:t>
            </a:r>
            <a:r>
              <a:rPr lang="ru-RU" sz="2400" dirty="0">
                <a:solidFill>
                  <a:srgbClr val="C00000"/>
                </a:solidFill>
                <a:effectLst/>
              </a:rPr>
              <a:t>вести протоколы и предоставлять своевременную  отчетность учителям начальных классов, преподающие предмет физическая культура!!!</a:t>
            </a:r>
            <a:br>
              <a:rPr lang="ru-RU" sz="2400" dirty="0">
                <a:solidFill>
                  <a:srgbClr val="C00000"/>
                </a:solidFill>
                <a:effectLst/>
              </a:rPr>
            </a:br>
            <a:r>
              <a:rPr lang="ru-RU" sz="2400" dirty="0">
                <a:solidFill>
                  <a:srgbClr val="C00000"/>
                </a:solidFill>
                <a:effectLst/>
              </a:rPr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6632"/>
            <a:ext cx="8147248" cy="6192728"/>
          </a:xfrm>
        </p:spPr>
        <p:txBody>
          <a:bodyPr>
            <a:normAutofit/>
          </a:bodyPr>
          <a:lstStyle/>
          <a:p>
            <a:pPr algn="ctr" fontAlgn="base">
              <a:buNone/>
            </a:pPr>
            <a:r>
              <a:rPr lang="ru-RU" sz="1900" b="1" dirty="0" smtClean="0">
                <a:solidFill>
                  <a:schemeClr val="bg1"/>
                </a:solidFill>
              </a:rPr>
              <a:t>ОТЧЕТНОСТЬ ПО ГТО 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19349356"/>
              </p:ext>
            </p:extLst>
          </p:nvPr>
        </p:nvGraphicFramePr>
        <p:xfrm>
          <a:off x="899592" y="1628800"/>
          <a:ext cx="7426161" cy="5983306"/>
        </p:xfrm>
        <a:graphic>
          <a:graphicData uri="http://schemas.openxmlformats.org/drawingml/2006/table">
            <a:tbl>
              <a:tblPr/>
              <a:tblGrid>
                <a:gridCol w="140462"/>
                <a:gridCol w="177104"/>
                <a:gridCol w="1538973"/>
                <a:gridCol w="293138"/>
                <a:gridCol w="267260"/>
                <a:gridCol w="319016"/>
                <a:gridCol w="293138"/>
                <a:gridCol w="179934"/>
                <a:gridCol w="360040"/>
                <a:gridCol w="339440"/>
                <a:gridCol w="293138"/>
                <a:gridCol w="293138"/>
                <a:gridCol w="293138"/>
                <a:gridCol w="293138"/>
                <a:gridCol w="293138"/>
                <a:gridCol w="293138"/>
                <a:gridCol w="293138"/>
                <a:gridCol w="272890"/>
                <a:gridCol w="313386"/>
                <a:gridCol w="293138"/>
                <a:gridCol w="293138"/>
                <a:gridCol w="293138"/>
              </a:tblGrid>
              <a:tr h="201532"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ОБРАЗЕЦ заполнения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7335">
                <a:tc gridSpan="3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Ступень III (6 класс) Мальчики</a:t>
                      </a:r>
                    </a:p>
                    <a:p>
                      <a:pPr algn="ctr" fontAlgn="t"/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793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№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Год тестирования</a:t>
                      </a:r>
                    </a:p>
                  </a:txBody>
                  <a:tcPr marL="4580" marR="4580" marT="4580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Фамилия, Инициалы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Челночный бег 3*10 м, 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Бег 30 м, 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Бег 60 м, 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Бег 1,5 км, мин,с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Бег 2 км, мин,с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Подтягивание на высокой перекладине, раз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Подтягивание на низкой </a:t>
                      </a:r>
                      <a:r>
                        <a:rPr lang="ru-RU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перкеладине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раз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Отжимания от пола, раз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Наклон вперед, пальцы, ладони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Наклон вперед на скамье, см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Прыжок в длину с разб., см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Прыжок в длину с места, см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Метание  с.с. 150 г, м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Поднимание тул., раз/мин</a:t>
                      </a: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dist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vert="vert27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4580" marR="4580" marT="45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Асылов Д.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Исмагилов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КанкасовВ.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Муравьев К.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МухтаровК.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Хайретдинов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Хаустов Н.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Шумайлов Ф.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Алимов К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Биктагиров Л.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Мальцев Н.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Меновщиков В.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Минибаев И.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Баранов К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Буканин Н.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Галиуллин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Котов Н.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Ситдиков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Тимофеев К.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Тимофеев М.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Абсатаров И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Логинов И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Порецков М.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Рыков М.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Фазылянов Б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Фахрутдинов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Ахметов л.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Васильев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Демичев М.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Ерилкин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7,15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43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КарабаевК.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10,6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Кашаев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5,1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Мутагиров А.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1606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Набиуллин А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9,8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Насибуллин Р.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7,59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167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30,00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580" marR="4580" marT="45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60520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ЛЬГОТЫ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Введение норм ГТО особенно актуально для школьников, студентов ВУЗов. Поэтому во многих заведениях будут введены специальные спортивные нормы, а так же ряд льгот при поступлении в ВУЗ, госслужбу и множество других льгот.</a:t>
            </a:r>
          </a:p>
          <a:p>
            <a:r>
              <a:rPr lang="ru-RU" sz="3200" dirty="0">
                <a:solidFill>
                  <a:schemeClr val="bg1"/>
                </a:solidFill>
              </a:rPr>
              <a:t>Результаты сдачи норм ГТО будут учитывать при поступлении в вузы с 2015 года</a:t>
            </a:r>
          </a:p>
          <a:p>
            <a:r>
              <a:rPr lang="ru-RU" sz="3200" dirty="0">
                <a:solidFill>
                  <a:schemeClr val="bg1"/>
                </a:solidFill>
              </a:rPr>
              <a:t>"Начиная с 2015 года, результаты спортивных достижений школьников, в том числе результаты сдачи комплекса ГТО, будут учитываться при поступлении в высшие учебные заведения в дополнение к ЕГЭ", этот шаг даст дальнейший импульс развитию массового спорта среди школьников и студентов. - </a:t>
            </a:r>
            <a:r>
              <a:rPr lang="ru-RU" sz="3200" u="sng" dirty="0">
                <a:solidFill>
                  <a:schemeClr val="bg1"/>
                </a:solidFill>
              </a:rPr>
              <a:t>заявил министр образования и науки Дмитрий Ливанов в рамках заседания президентского совета по развитию физкультуры и спорта.</a:t>
            </a:r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b="1" dirty="0">
                <a:solidFill>
                  <a:schemeClr val="bg1"/>
                </a:solidFill>
              </a:rPr>
              <a:t>Есть предложение награждать отличников нового ГТО льготами на использование спортсооружений, учащихся вузов - повышенными стипендиями, сотрудников госучреждений - дополнительными днями отпуска и премиями. </a:t>
            </a:r>
            <a:endParaRPr lang="ru-RU" sz="3200" dirty="0">
              <a:solidFill>
                <a:schemeClr val="bg1"/>
              </a:solidFill>
            </a:endParaRP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Потому сейчас главным принципом нового физкультурного комплекса заявляется </a:t>
            </a:r>
            <a:r>
              <a:rPr lang="ru-RU" sz="3200" dirty="0" smtClean="0">
                <a:solidFill>
                  <a:srgbClr val="FF0000"/>
                </a:solidFill>
              </a:rPr>
              <a:t>абсолютная </a:t>
            </a:r>
            <a:r>
              <a:rPr lang="ru-RU" sz="3200" dirty="0">
                <a:solidFill>
                  <a:srgbClr val="FF0000"/>
                </a:solidFill>
              </a:rPr>
              <a:t>добровольность.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Проведенная работа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94938"/>
          </a:xfrm>
        </p:spPr>
        <p:txBody>
          <a:bodyPr>
            <a:normAutofit fontScale="92500"/>
          </a:bodyPr>
          <a:lstStyle/>
          <a:p>
            <a:pPr algn="ctr" fontAlgn="base"/>
            <a:endParaRPr lang="ru-RU" sz="2000" dirty="0" smtClean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chemeClr val="bg1"/>
                </a:solidFill>
              </a:rPr>
              <a:t>-В  2013-14году в  </a:t>
            </a:r>
            <a:r>
              <a:rPr lang="ru-RU" sz="2000" dirty="0">
                <a:solidFill>
                  <a:schemeClr val="bg1"/>
                </a:solidFill>
              </a:rPr>
              <a:t>4 (четвертой четверти)   с  1 по 10 классы  проведен зачет </a:t>
            </a:r>
            <a:r>
              <a:rPr lang="ru-RU" sz="2000" dirty="0" smtClean="0">
                <a:solidFill>
                  <a:schemeClr val="bg1"/>
                </a:solidFill>
              </a:rPr>
              <a:t>ГТО. </a:t>
            </a:r>
            <a:r>
              <a:rPr lang="ru-RU" sz="2000" dirty="0">
                <a:solidFill>
                  <a:schemeClr val="bg1"/>
                </a:solidFill>
              </a:rPr>
              <a:t>Н</a:t>
            </a:r>
            <a:r>
              <a:rPr lang="ru-RU" sz="2000" dirty="0" smtClean="0">
                <a:solidFill>
                  <a:schemeClr val="bg1"/>
                </a:solidFill>
              </a:rPr>
              <a:t>ормативы </a:t>
            </a:r>
            <a:r>
              <a:rPr lang="ru-RU" sz="2000" dirty="0">
                <a:solidFill>
                  <a:schemeClr val="bg1"/>
                </a:solidFill>
              </a:rPr>
              <a:t>ГТО  -выполняют  45% </a:t>
            </a:r>
            <a:r>
              <a:rPr lang="ru-RU" sz="2000" dirty="0" smtClean="0">
                <a:solidFill>
                  <a:schemeClr val="bg1"/>
                </a:solidFill>
              </a:rPr>
              <a:t>учащихся школы  </a:t>
            </a:r>
            <a:r>
              <a:rPr lang="ru-RU" sz="2000" dirty="0">
                <a:solidFill>
                  <a:schemeClr val="bg1"/>
                </a:solidFill>
              </a:rPr>
              <a:t>(включая, бронзовый, серебряный, золотой уровень) низкий уровень  результатов по  подтягиванию с высокой перекладины,  тест на гибкость 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К примеру</a:t>
            </a:r>
            <a:r>
              <a:rPr lang="ru-RU" sz="2000" b="1" dirty="0">
                <a:solidFill>
                  <a:schemeClr val="bg1"/>
                </a:solidFill>
              </a:rPr>
              <a:t>: норматив ГТО  на уровень золотого знака  выполнили </a:t>
            </a:r>
          </a:p>
          <a:p>
            <a:r>
              <a:rPr lang="ru-RU" sz="2000" dirty="0">
                <a:solidFill>
                  <a:schemeClr val="bg1"/>
                </a:solidFill>
              </a:rPr>
              <a:t>в  1а классе 8 учеников из 32 учащихся, что составляет 25 %</a:t>
            </a:r>
          </a:p>
          <a:p>
            <a:r>
              <a:rPr lang="ru-RU" sz="2000" dirty="0">
                <a:solidFill>
                  <a:schemeClr val="bg1"/>
                </a:solidFill>
              </a:rPr>
              <a:t>в  1в классе  4 ученика из 32учащихся, что составляет 13 %</a:t>
            </a:r>
          </a:p>
          <a:p>
            <a:r>
              <a:rPr lang="ru-RU" sz="2000" dirty="0">
                <a:solidFill>
                  <a:schemeClr val="bg1"/>
                </a:solidFill>
              </a:rPr>
              <a:t>во 2в классе 4 ученика из 26 учеников, что составляет 15</a:t>
            </a:r>
            <a:r>
              <a:rPr lang="ru-RU" sz="2000" dirty="0" smtClean="0">
                <a:solidFill>
                  <a:schemeClr val="bg1"/>
                </a:solidFill>
              </a:rPr>
              <a:t>%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</a:rPr>
              <a:t>-</a:t>
            </a:r>
            <a:r>
              <a:rPr lang="ru-RU" sz="2000" dirty="0" smtClean="0">
                <a:solidFill>
                  <a:srgbClr val="FF0000"/>
                </a:solidFill>
              </a:rPr>
              <a:t>Подготовка </a:t>
            </a:r>
            <a:r>
              <a:rPr lang="ru-RU" sz="2000" dirty="0">
                <a:solidFill>
                  <a:srgbClr val="FF0000"/>
                </a:solidFill>
              </a:rPr>
              <a:t>и сдача  нормативов   ГТО  включены   в календарно-тематическое планирование по предмету физическая культура  </a:t>
            </a:r>
          </a:p>
          <a:p>
            <a:pPr lvl="0" algn="just"/>
            <a:r>
              <a:rPr lang="ru-RU" sz="2000" dirty="0" smtClean="0">
                <a:solidFill>
                  <a:schemeClr val="bg1"/>
                </a:solidFill>
              </a:rPr>
              <a:t>-Ежеквартально </a:t>
            </a:r>
            <a:r>
              <a:rPr lang="ru-RU" sz="2000" dirty="0">
                <a:solidFill>
                  <a:schemeClr val="bg1"/>
                </a:solidFill>
              </a:rPr>
              <a:t>проходит отчетность о выполнение норм ГТО  в городское управление образование  </a:t>
            </a:r>
          </a:p>
          <a:p>
            <a:pPr marL="137160" indent="0" algn="just">
              <a:buNone/>
            </a:pP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     -Участие </a:t>
            </a:r>
            <a:r>
              <a:rPr lang="ru-RU" sz="2000" dirty="0">
                <a:solidFill>
                  <a:srgbClr val="FF0000"/>
                </a:solidFill>
              </a:rPr>
              <a:t>в городских соревнованиях учащихся 11 классов по </a:t>
            </a:r>
            <a:r>
              <a:rPr lang="ru-RU" sz="2000" dirty="0" smtClean="0">
                <a:solidFill>
                  <a:srgbClr val="FF0000"/>
                </a:solidFill>
              </a:rPr>
              <a:t>              нормативам </a:t>
            </a:r>
            <a:r>
              <a:rPr lang="ru-RU" sz="2000" dirty="0">
                <a:solidFill>
                  <a:srgbClr val="FF0000"/>
                </a:solidFill>
              </a:rPr>
              <a:t>ГТО 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endParaRPr lang="ru-RU" sz="1800" dirty="0">
              <a:solidFill>
                <a:schemeClr val="bg1"/>
              </a:solidFill>
            </a:endParaRPr>
          </a:p>
          <a:p>
            <a:pPr fontAlgn="base">
              <a:buNone/>
            </a:pPr>
            <a:endParaRPr lang="ru-RU" sz="23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23224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Подготовка к сдаче нормативов ГТО 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учащихся  МБОУ </a:t>
            </a:r>
            <a:r>
              <a:rPr lang="ru-RU" sz="2400" dirty="0" smtClean="0">
                <a:solidFill>
                  <a:srgbClr val="FF0000"/>
                </a:solidFill>
              </a:rPr>
              <a:t>«</a:t>
            </a:r>
            <a:r>
              <a:rPr lang="ru-RU" sz="2400" dirty="0" smtClean="0">
                <a:solidFill>
                  <a:srgbClr val="FF0000"/>
                </a:solidFill>
              </a:rPr>
              <a:t>Благодатновская СОШ</a:t>
            </a:r>
            <a:r>
              <a:rPr lang="ru-RU" sz="2400" dirty="0" smtClean="0">
                <a:solidFill>
                  <a:srgbClr val="FF0000"/>
                </a:solidFill>
              </a:rPr>
              <a:t>»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8" name="Рисунок 7" descr="C:\Users\лариса\Desktop\ФОТО ГТО\SAM_2198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1556792"/>
            <a:ext cx="423339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ПК\Desktop\фото разное\5jB8_PNabn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340769"/>
            <a:ext cx="8363272" cy="49314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2033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</a:rPr>
              <a:t>Нормативные документы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929718" cy="4786346"/>
          </a:xfrm>
        </p:spPr>
        <p:txBody>
          <a:bodyPr>
            <a:noAutofit/>
          </a:bodyPr>
          <a:lstStyle/>
          <a:p>
            <a:pPr algn="ctr"/>
            <a:endParaRPr lang="ru-RU" sz="3200" dirty="0" smtClean="0"/>
          </a:p>
          <a:p>
            <a:pPr marL="137160" indent="0" algn="ctr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Указ </a:t>
            </a:r>
            <a:r>
              <a:rPr lang="ru-RU" sz="3200" dirty="0">
                <a:solidFill>
                  <a:srgbClr val="FF0000"/>
                </a:solidFill>
              </a:rPr>
              <a:t>Президента Российской Федерации от 24 марта 2014 г. N 172</a:t>
            </a:r>
          </a:p>
          <a:p>
            <a:pPr marL="137160" indent="0" algn="ctr">
              <a:buNone/>
            </a:pPr>
            <a:r>
              <a:rPr lang="ru-RU" sz="3200" dirty="0">
                <a:solidFill>
                  <a:srgbClr val="FF0000"/>
                </a:solidFill>
              </a:rPr>
              <a:t>О Всероссийском физкультурно-спортивном комплексе Готов к труду и обороне </a:t>
            </a:r>
            <a:endParaRPr lang="ru-RU" sz="3200" dirty="0" smtClean="0">
              <a:solidFill>
                <a:srgbClr val="FF0000"/>
              </a:solidFill>
            </a:endParaRPr>
          </a:p>
          <a:p>
            <a:pPr marL="137160" indent="0" algn="ctr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(</a:t>
            </a:r>
            <a:r>
              <a:rPr lang="ru-RU" sz="3200" dirty="0">
                <a:solidFill>
                  <a:srgbClr val="FF0000"/>
                </a:solidFill>
              </a:rPr>
              <a:t>ГТО)</a:t>
            </a:r>
          </a:p>
          <a:p>
            <a:pPr marL="179388" indent="0"/>
            <a:endParaRPr lang="ru-RU" sz="3000" b="1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i="1" dirty="0" smtClean="0">
                <a:solidFill>
                  <a:schemeClr val="bg1"/>
                </a:solidFill>
                <a:effectLst/>
              </a:rPr>
              <a:t>Нормативные документы</a:t>
            </a:r>
            <a:endParaRPr lang="ru-RU" sz="3500" i="1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829196"/>
          </a:xfrm>
        </p:spPr>
        <p:txBody>
          <a:bodyPr>
            <a:normAutofit/>
          </a:bodyPr>
          <a:lstStyle/>
          <a:p>
            <a:pPr algn="ctr" fontAlgn="base"/>
            <a:r>
              <a:rPr lang="ru-RU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ПРАВИТЕЛЬСТВО РОССИЙСКОЙ </a:t>
            </a:r>
            <a:r>
              <a:rPr lang="ru-RU" dirty="0" smtClean="0">
                <a:solidFill>
                  <a:srgbClr val="C00000"/>
                </a:solidFill>
              </a:rPr>
              <a:t>ФЕДЕРАЦИИ</a:t>
            </a:r>
          </a:p>
          <a:p>
            <a:pPr algn="ctr" fontAlgn="base"/>
            <a:r>
              <a:rPr lang="ru-RU" dirty="0" smtClean="0">
                <a:solidFill>
                  <a:srgbClr val="C00000"/>
                </a:solidFill>
              </a:rPr>
              <a:t>РАСПОРЯЖЕНИЕ</a:t>
            </a:r>
            <a:endParaRPr lang="ru-RU" dirty="0">
              <a:solidFill>
                <a:srgbClr val="C00000"/>
              </a:solidFill>
            </a:endParaRPr>
          </a:p>
          <a:p>
            <a:pPr algn="ctr" fontAlgn="base"/>
            <a:r>
              <a:rPr lang="ru-RU" dirty="0">
                <a:solidFill>
                  <a:srgbClr val="C00000"/>
                </a:solidFill>
              </a:rPr>
              <a:t>от 30 июня </a:t>
            </a:r>
            <a:r>
              <a:rPr lang="ru-RU" dirty="0" smtClean="0">
                <a:solidFill>
                  <a:srgbClr val="C00000"/>
                </a:solidFill>
              </a:rPr>
              <a:t>2014 </a:t>
            </a:r>
            <a:r>
              <a:rPr lang="ru-RU" dirty="0">
                <a:solidFill>
                  <a:srgbClr val="C00000"/>
                </a:solidFill>
              </a:rPr>
              <a:t>года N </a:t>
            </a:r>
            <a:r>
              <a:rPr lang="ru-RU" dirty="0" smtClean="0">
                <a:solidFill>
                  <a:srgbClr val="C00000"/>
                </a:solidFill>
              </a:rPr>
              <a:t>1165-р</a:t>
            </a:r>
          </a:p>
          <a:p>
            <a:pPr algn="ctr" fontAlgn="base"/>
            <a:r>
              <a:rPr lang="ru-RU" dirty="0" smtClean="0">
                <a:solidFill>
                  <a:srgbClr val="C00000"/>
                </a:solidFill>
              </a:rPr>
              <a:t>Во </a:t>
            </a:r>
            <a:r>
              <a:rPr lang="ru-RU" dirty="0">
                <a:solidFill>
                  <a:srgbClr val="C00000"/>
                </a:solidFill>
              </a:rPr>
              <a:t>исполнение </a:t>
            </a:r>
            <a:r>
              <a:rPr lang="ru-RU" u="sng" dirty="0">
                <a:solidFill>
                  <a:srgbClr val="C00000"/>
                </a:solidFill>
                <a:hlinkClick r:id="rId2"/>
              </a:rPr>
              <a:t>Указа Президента Российской Федерации от 24 марта 2014 года N 172 "О Всероссийском физкультурно-спортивном комплексе "Готов к труду и обороне"</a:t>
            </a:r>
            <a:r>
              <a:rPr lang="ru-RU" dirty="0">
                <a:solidFill>
                  <a:srgbClr val="C00000"/>
                </a:solidFill>
              </a:rPr>
              <a:t> (ГТО</a:t>
            </a:r>
            <a:r>
              <a:rPr lang="ru-RU" dirty="0" smtClean="0">
                <a:solidFill>
                  <a:srgbClr val="C00000"/>
                </a:solidFill>
              </a:rPr>
              <a:t>)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929718" cy="5166376"/>
          </a:xfrm>
        </p:spPr>
        <p:txBody>
          <a:bodyPr>
            <a:noAutofit/>
          </a:bodyPr>
          <a:lstStyle/>
          <a:p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0704"/>
            <a:ext cx="8820472" cy="369632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4400" dirty="0" smtClean="0">
                <a:solidFill>
                  <a:srgbClr val="FF0000"/>
                </a:solidFill>
                <a:effectLst/>
              </a:rPr>
            </a:br>
            <a:r>
              <a:rPr lang="ru-RU" sz="3600" dirty="0">
                <a:solidFill>
                  <a:srgbClr val="FF0000"/>
                </a:solidFill>
                <a:effectLst/>
              </a:rPr>
              <a:t/>
            </a:r>
            <a:br>
              <a:rPr lang="ru-RU" sz="3600" dirty="0">
                <a:solidFill>
                  <a:srgbClr val="FF0000"/>
                </a:solidFill>
                <a:effectLst/>
              </a:rPr>
            </a:br>
            <a:r>
              <a:rPr lang="ru-RU" sz="36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3600" dirty="0" smtClean="0">
                <a:solidFill>
                  <a:srgbClr val="FF0000"/>
                </a:solidFill>
                <a:effectLst/>
              </a:rPr>
            </a:br>
            <a:r>
              <a:rPr lang="ru-RU" sz="3600" dirty="0">
                <a:solidFill>
                  <a:srgbClr val="FF0000"/>
                </a:solidFill>
                <a:effectLst/>
              </a:rPr>
              <a:t/>
            </a:r>
            <a:br>
              <a:rPr lang="ru-RU" sz="3600" dirty="0">
                <a:solidFill>
                  <a:srgbClr val="FF0000"/>
                </a:solidFill>
                <a:effectLst/>
              </a:rPr>
            </a:br>
            <a:r>
              <a:rPr lang="ru-RU" sz="3600" dirty="0" smtClean="0">
                <a:solidFill>
                  <a:srgbClr val="FF0000"/>
                </a:solidFill>
                <a:effectLst/>
              </a:rPr>
              <a:t>Государственные </a:t>
            </a:r>
            <a:r>
              <a:rPr lang="ru-RU" sz="3600" dirty="0">
                <a:solidFill>
                  <a:srgbClr val="FF0000"/>
                </a:solidFill>
                <a:effectLst/>
              </a:rPr>
              <a:t>требования к уровню физической подготовленности населения при выполнении нормативов Всероссийского физкультурно-спортивного  комплекса «Готов к труду и обороне» (ГТО</a:t>
            </a:r>
            <a:r>
              <a:rPr lang="ru-RU" sz="3600" dirty="0" smtClean="0">
                <a:solidFill>
                  <a:srgbClr val="FF0000"/>
                </a:solidFill>
                <a:effectLst/>
              </a:rPr>
              <a:t>)</a:t>
            </a:r>
            <a:br>
              <a:rPr lang="ru-RU" sz="3600" dirty="0" smtClean="0">
                <a:solidFill>
                  <a:srgbClr val="FF0000"/>
                </a:solidFill>
                <a:effectLst/>
              </a:rPr>
            </a:br>
            <a:r>
              <a:rPr lang="ru-RU" sz="36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3600" dirty="0" smtClean="0">
                <a:solidFill>
                  <a:srgbClr val="FF0000"/>
                </a:solidFill>
                <a:effectLst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</a:rPr>
              <a:t>Утверждены</a:t>
            </a:r>
            <a:r>
              <a:rPr lang="ru-RU" sz="3200" dirty="0">
                <a:solidFill>
                  <a:schemeClr val="bg1"/>
                </a:solidFill>
                <a:effectLst/>
              </a:rPr>
              <a:t/>
            </a:r>
            <a:br>
              <a:rPr lang="ru-RU" sz="3200" dirty="0">
                <a:solidFill>
                  <a:schemeClr val="bg1"/>
                </a:solidFill>
                <a:effectLst/>
              </a:rPr>
            </a:br>
            <a:r>
              <a:rPr lang="ru-RU" sz="3200" dirty="0">
                <a:solidFill>
                  <a:schemeClr val="bg1"/>
                </a:solidFill>
                <a:effectLst/>
              </a:rPr>
              <a:t>приказом </a:t>
            </a:r>
            <a:r>
              <a:rPr lang="ru-RU" sz="3200" dirty="0" err="1">
                <a:solidFill>
                  <a:schemeClr val="bg1"/>
                </a:solidFill>
                <a:effectLst/>
              </a:rPr>
              <a:t>Минспорта</a:t>
            </a:r>
            <a:r>
              <a:rPr lang="ru-RU" sz="3200" dirty="0">
                <a:solidFill>
                  <a:schemeClr val="bg1"/>
                </a:solidFill>
                <a:effectLst/>
              </a:rPr>
              <a:t> России</a:t>
            </a:r>
            <a:br>
              <a:rPr lang="ru-RU" sz="3200" dirty="0">
                <a:solidFill>
                  <a:schemeClr val="bg1"/>
                </a:solidFill>
                <a:effectLst/>
              </a:rPr>
            </a:br>
            <a:r>
              <a:rPr lang="ru-RU" sz="3200" dirty="0">
                <a:solidFill>
                  <a:schemeClr val="bg1"/>
                </a:solidFill>
                <a:effectLst/>
              </a:rPr>
              <a:t>от «08» июля 2014 г. № 575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5520244"/>
              </p:ext>
            </p:extLst>
          </p:nvPr>
        </p:nvGraphicFramePr>
        <p:xfrm>
          <a:off x="214282" y="928670"/>
          <a:ext cx="8715438" cy="6345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382"/>
                <a:gridCol w="968382"/>
                <a:gridCol w="968382"/>
                <a:gridCol w="968382"/>
                <a:gridCol w="968382"/>
                <a:gridCol w="968382"/>
                <a:gridCol w="968382"/>
                <a:gridCol w="968382"/>
                <a:gridCol w="968382"/>
              </a:tblGrid>
              <a:tr h="370840">
                <a:tc rowSpan="3"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 (тесты)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Мальчики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9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Челночный бег 3х10 м (с)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бег на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 м (с)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Смешанное передвижение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(1 км)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 виса на высокой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низкой перекладине (количество раз)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в упоре лежа на полу 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(количество раз)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Достать пол ладонями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Достать пол ладонями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9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000" b="0" dirty="0" smtClean="0">
                <a:effectLst/>
              </a:rPr>
              <a:t/>
            </a:r>
            <a:br>
              <a:rPr lang="ru-RU" sz="2000" b="0" dirty="0" smtClean="0">
                <a:effectLst/>
              </a:rPr>
            </a:br>
            <a:r>
              <a:rPr lang="ru-RU" sz="2000" b="0" dirty="0">
                <a:effectLst/>
              </a:rPr>
              <a:t/>
            </a:r>
            <a:br>
              <a:rPr lang="ru-RU" sz="2000" b="0" dirty="0">
                <a:effectLst/>
              </a:rPr>
            </a:br>
            <a:r>
              <a:rPr lang="en-US" sz="2000" b="0" dirty="0" smtClean="0">
                <a:solidFill>
                  <a:srgbClr val="C00000"/>
                </a:solidFill>
                <a:effectLst/>
              </a:rPr>
              <a:t>I</a:t>
            </a:r>
            <a:r>
              <a:rPr lang="ru-RU" sz="2000" b="0" dirty="0">
                <a:solidFill>
                  <a:srgbClr val="C00000"/>
                </a:solidFill>
                <a:effectLst/>
              </a:rPr>
              <a:t>. СТУПЕНЬ (возрастная группа от 6 до 8 лет)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42271129"/>
              </p:ext>
            </p:extLst>
          </p:nvPr>
        </p:nvGraphicFramePr>
        <p:xfrm>
          <a:off x="214282" y="928670"/>
          <a:ext cx="8715438" cy="4602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382"/>
                <a:gridCol w="1936764"/>
                <a:gridCol w="968382"/>
                <a:gridCol w="968382"/>
                <a:gridCol w="968382"/>
                <a:gridCol w="968382"/>
                <a:gridCol w="968382"/>
                <a:gridCol w="968382"/>
              </a:tblGrid>
              <a:tr h="370840">
                <a:tc gridSpan="8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места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теннисного мяча в цель, дистанция 6 м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(количество раз)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1 км 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8.45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9.00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2 км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смешанное передвижение на 1,5 км по пересеченной местности*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без учета времени (м)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испытаний 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(всего)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(тестов), для получения знака отличия 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778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2000" b="0" dirty="0" smtClean="0">
                <a:effectLst/>
              </a:rPr>
              <a:t/>
            </a:r>
            <a:br>
              <a:rPr lang="ru-RU" sz="2000" b="0" dirty="0" smtClean="0">
                <a:effectLst/>
              </a:rPr>
            </a:br>
            <a:r>
              <a:rPr lang="ru-RU" sz="2200" dirty="0">
                <a:solidFill>
                  <a:srgbClr val="FF0000"/>
                </a:solidFill>
                <a:effectLst/>
              </a:rPr>
              <a:t/>
            </a:r>
            <a:br>
              <a:rPr lang="ru-RU" sz="2200" dirty="0">
                <a:solidFill>
                  <a:srgbClr val="FF0000"/>
                </a:solidFill>
                <a:effectLst/>
              </a:rPr>
            </a:br>
            <a:r>
              <a:rPr lang="en-US" sz="2200" dirty="0" smtClean="0">
                <a:solidFill>
                  <a:srgbClr val="FF0000"/>
                </a:solidFill>
                <a:effectLst/>
              </a:rPr>
              <a:t>I</a:t>
            </a:r>
            <a:r>
              <a:rPr lang="ru-RU" sz="2200" dirty="0">
                <a:solidFill>
                  <a:srgbClr val="FF0000"/>
                </a:solidFill>
                <a:effectLst/>
              </a:rPr>
              <a:t>. СТУПЕНЬ (возрастная группа от 6 до 8 лет</a:t>
            </a:r>
            <a:r>
              <a:rPr lang="ru-RU" sz="2000" b="0" dirty="0">
                <a:solidFill>
                  <a:srgbClr val="C00000"/>
                </a:solidFill>
                <a:effectLst/>
              </a:rPr>
              <a:t>)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6128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29358579"/>
              </p:ext>
            </p:extLst>
          </p:nvPr>
        </p:nvGraphicFramePr>
        <p:xfrm>
          <a:off x="214282" y="928670"/>
          <a:ext cx="8894222" cy="5949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286"/>
                <a:gridCol w="111743"/>
                <a:gridCol w="1162058"/>
                <a:gridCol w="1162058"/>
                <a:gridCol w="1162058"/>
                <a:gridCol w="581029"/>
                <a:gridCol w="581029"/>
                <a:gridCol w="1743087"/>
                <a:gridCol w="1162058"/>
                <a:gridCol w="759816"/>
              </a:tblGrid>
              <a:tr h="370840">
                <a:tc rowSpan="3" gridSpan="2">
                  <a:txBody>
                    <a:bodyPr/>
                    <a:lstStyle/>
                    <a:p>
                      <a:pPr indent="190500" algn="just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№ </a:t>
                      </a:r>
                      <a:b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(тесты)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Мальчики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10">
                  <a:txBody>
                    <a:bodyPr/>
                    <a:lstStyle/>
                    <a:p>
                      <a:pPr indent="67945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60 м  (с)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12,3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1 км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6.50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 rowSpan="3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 из виса на высокой перекладине 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низкой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в упоре лежа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прямыми ногами на полу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Достать пол ладонями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 пола пальцами рук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Достать пол ладонями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>II. СТУПЕНЬ(возрастная группа от 9 до 10 лет)</a:t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665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25247179"/>
              </p:ext>
            </p:extLst>
          </p:nvPr>
        </p:nvGraphicFramePr>
        <p:xfrm>
          <a:off x="214282" y="928670"/>
          <a:ext cx="8894222" cy="625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29"/>
                <a:gridCol w="1040385"/>
                <a:gridCol w="702702"/>
                <a:gridCol w="1162058"/>
                <a:gridCol w="2324116"/>
                <a:gridCol w="581029"/>
                <a:gridCol w="1162058"/>
                <a:gridCol w="1340845"/>
              </a:tblGrid>
              <a:tr h="370840">
                <a:tc gridSpan="8">
                  <a:txBody>
                    <a:bodyPr/>
                    <a:lstStyle/>
                    <a:p>
                      <a:pPr indent="6794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Испытания (тесты) по выбору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Прыжок в длину с разбега (см)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прыжок в длину с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Метание мяча весом 150 г (м)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лыжах на 1 км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8.15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7.45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6.45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8.40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8.20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indent="6794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2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кросс на 2 км по пересеченной местности*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Без учета времени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Плавание без учета времени (м)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 (тестов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видов испытаний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>II. СТУПЕНЬ(возрастная группа от 9 до 10 лет)</a:t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7141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500362" y="3071810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000" b="1" i="1" dirty="0" smtClean="0"/>
              <a:t> </a:t>
            </a:r>
            <a:endParaRPr lang="ru-RU" sz="7200" dirty="0" smtClean="0"/>
          </a:p>
          <a:p>
            <a:endParaRPr lang="ru-RU" sz="7200" b="1" dirty="0" smtClean="0">
              <a:solidFill>
                <a:schemeClr val="bg1"/>
              </a:solidFill>
              <a:latin typeface="+mj-lt"/>
            </a:endParaRPr>
          </a:p>
          <a:p>
            <a:endParaRPr lang="ru-RU" sz="7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44758420"/>
              </p:ext>
            </p:extLst>
          </p:nvPr>
        </p:nvGraphicFramePr>
        <p:xfrm>
          <a:off x="214282" y="928670"/>
          <a:ext cx="8894222" cy="6834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286"/>
                <a:gridCol w="111743"/>
                <a:gridCol w="1040385"/>
                <a:gridCol w="121673"/>
                <a:gridCol w="581029"/>
                <a:gridCol w="1162058"/>
                <a:gridCol w="1162058"/>
                <a:gridCol w="1162058"/>
                <a:gridCol w="1743087"/>
                <a:gridCol w="1124821"/>
                <a:gridCol w="216024"/>
              </a:tblGrid>
              <a:tr h="370840">
                <a:tc row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п/п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испытаний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(тесты) 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Нормативы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Мальчики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Девочки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Бронзовый 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Серебряный знак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Золотой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10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Обязательные испытания (тесты)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на 60 м (с)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11,4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11,2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10,3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Бег на 1,5 км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7.55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7.10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8.55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8.35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на 2 км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(мин, с)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10.25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12.00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11.30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694690" algn="l"/>
                        </a:tabLs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3"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Подтягивание на высокой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подтягивание на низкой перекладине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или сгибание и разгибание рук 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5267"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6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190500"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Наклон вперед из положения стоя с прямыми ногами на полу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Касание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пола пальцами</a:t>
                      </a:r>
                      <a:b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</a:t>
                      </a:r>
                      <a:endParaRPr lang="ru-RU" sz="10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905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b="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400" b="0" dirty="0" smtClean="0">
                <a:solidFill>
                  <a:srgbClr val="FF0000"/>
                </a:solidFill>
                <a:effectLst/>
              </a:rPr>
            </a:br>
            <a:r>
              <a:rPr lang="ru-RU" sz="2400" dirty="0" smtClean="0">
                <a:solidFill>
                  <a:srgbClr val="C00000"/>
                </a:solidFill>
                <a:effectLst/>
              </a:rPr>
              <a:t>III</a:t>
            </a:r>
            <a:r>
              <a:rPr lang="ru-RU" sz="2400" dirty="0">
                <a:solidFill>
                  <a:srgbClr val="C00000"/>
                </a:solidFill>
                <a:effectLst/>
              </a:rPr>
              <a:t>. СТУПЕНЬ (возрастная группа от 11 до 12 лет)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4300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825</TotalTime>
  <Words>2453</Words>
  <Application>Microsoft Office PowerPoint</Application>
  <PresentationFormat>Экран (4:3)</PresentationFormat>
  <Paragraphs>1249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Всероссийский  физкультурно-спортивный  комплекс  «Готов к труду и обороне» (ГТО) </vt:lpstr>
      <vt:lpstr> Нормативные документы </vt:lpstr>
      <vt:lpstr>Нормативные документы</vt:lpstr>
      <vt:lpstr>    Государственные требования к уровню физической подготовленности населения при выполнении нормативов Всероссийского физкультурно-спортивного  комплекса «Готов к труду и обороне» (ГТО)  Утверждены приказом Минспорта России от «08» июля 2014 г. № 575 </vt:lpstr>
      <vt:lpstr>  I. СТУПЕНЬ (возрастная группа от 6 до 8 лет) </vt:lpstr>
      <vt:lpstr>  I. СТУПЕНЬ (возрастная группа от 6 до 8 лет) </vt:lpstr>
      <vt:lpstr> II. СТУПЕНЬ(возрастная группа от 9 до 10 лет) </vt:lpstr>
      <vt:lpstr> II. СТУПЕНЬ(возрастная группа от 9 до 10 лет) </vt:lpstr>
      <vt:lpstr>  III. СТУПЕНЬ (возрастная группа от 11 до 12 лет)  </vt:lpstr>
      <vt:lpstr>  III. СТУПЕНЬ (возрастная группа от 11 до 12 лет)  </vt:lpstr>
      <vt:lpstr>  IV. СТУПЕНЬ (возрастная группа от 13 до 15 лет)  </vt:lpstr>
      <vt:lpstr>  IV. СТУПЕНЬ (возрастная группа от 13 до 15 лет)  </vt:lpstr>
      <vt:lpstr>  V. СТУПЕНЬ (возрастная группа от 16 до 17 лет)  </vt:lpstr>
      <vt:lpstr>V. СТУПЕНЬ (возрастная группа от 16 до 17 лет</vt:lpstr>
      <vt:lpstr>V. СТУПЕНЬ (возрастная группа от 16 до 17 лет)</vt:lpstr>
      <vt:lpstr> Необходимо вести протоколы и предоставлять своевременную  отчетность учителям начальных классов, преподающие предмет физическая культура!!!  </vt:lpstr>
      <vt:lpstr>ЛЬГОТЫ </vt:lpstr>
      <vt:lpstr>Проведенная работа </vt:lpstr>
      <vt:lpstr>Подготовка к сдаче нормативов ГТО  учащихся  МБОУ «Благодатновская СОШ»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воспитательной работы  за 2 четверть  2013 – 2014 учебного года.</dc:title>
  <dc:creator>Админ</dc:creator>
  <cp:lastModifiedBy>ПК</cp:lastModifiedBy>
  <cp:revision>103</cp:revision>
  <dcterms:created xsi:type="dcterms:W3CDTF">2014-01-12T13:42:18Z</dcterms:created>
  <dcterms:modified xsi:type="dcterms:W3CDTF">2018-08-12T09:25:56Z</dcterms:modified>
</cp:coreProperties>
</file>